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diagrams/drawing3.xml" ContentType="application/vnd.ms-office.drawingml.diagramDrawing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diagrams/quickStyle3.xml" ContentType="application/vnd.openxmlformats-officedocument.drawingml.diagramStyl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layout3.xml" ContentType="application/vnd.openxmlformats-officedocument.drawingml.diagram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s/slide48.xml" ContentType="application/vnd.openxmlformats-officedocument.presentationml.slide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2"/>
  </p:notesMasterIdLst>
  <p:handoutMasterIdLst>
    <p:handoutMasterId r:id="rId73"/>
  </p:handoutMasterIdLst>
  <p:sldIdLst>
    <p:sldId id="271" r:id="rId7"/>
    <p:sldId id="272" r:id="rId8"/>
    <p:sldId id="342" r:id="rId9"/>
    <p:sldId id="338" r:id="rId10"/>
    <p:sldId id="339" r:id="rId11"/>
    <p:sldId id="340" r:id="rId12"/>
    <p:sldId id="273" r:id="rId13"/>
    <p:sldId id="274" r:id="rId14"/>
    <p:sldId id="281" r:id="rId15"/>
    <p:sldId id="278" r:id="rId16"/>
    <p:sldId id="341" r:id="rId17"/>
    <p:sldId id="279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9" r:id="rId36"/>
    <p:sldId id="300" r:id="rId37"/>
    <p:sldId id="301" r:id="rId38"/>
    <p:sldId id="337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6" r:id="rId53"/>
    <p:sldId id="320" r:id="rId54"/>
    <p:sldId id="318" r:id="rId55"/>
    <p:sldId id="321" r:id="rId56"/>
    <p:sldId id="322" r:id="rId57"/>
    <p:sldId id="323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43" r:id="rId71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1722" y="-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explosion val="7"/>
          </c:dPt>
          <c:dLbls>
            <c:spPr>
              <a:noFill/>
              <a:ln>
                <a:noFill/>
              </a:ln>
              <a:effectLst/>
            </c:spPr>
            <c:showPercent val="1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</c:v>
                </c:pt>
                <c:pt idx="1">
                  <c:v>188</c:v>
                </c:pt>
                <c:pt idx="2">
                  <c:v>321</c:v>
                </c:pt>
                <c:pt idx="3">
                  <c:v>925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32"/>
          <c:y val="0.37099154272382601"/>
          <c:w val="0.26208245844269501"/>
          <c:h val="0.37190580344123603"/>
        </c:manualLayout>
      </c:layout>
    </c:legend>
    <c:plotVisOnly val="1"/>
    <c:dispBlanksAs val="zero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n-US"/>
    </a:p>
  </c:txPr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RDF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{C62137D5-CB1D-491B-B009-E17868A290BF}">
      <dgm14:recolorImg xmlns:dgm14="http://schemas.microsoft.com/office/drawing/2010/diagram" xmlns="" val="1"/>
    </a:ex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182351" y="771003"/>
        <a:ext cx="1796256" cy="1164063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International Communication</a:t>
          </a:r>
          <a:endParaRPr lang="en-US" sz="1600" kern="1200" dirty="0"/>
        </a:p>
      </dsp:txBody>
      <dsp:txXfrm>
        <a:off x="581519" y="1935066"/>
        <a:ext cx="1596672" cy="634943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31092" y="1088475"/>
        <a:ext cx="1796256" cy="1164063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A medium</a:t>
          </a:r>
          <a:endParaRPr lang="en-US" sz="1600" kern="1200" dirty="0"/>
        </a:p>
      </dsp:txBody>
      <dsp:txXfrm>
        <a:off x="2930260" y="453531"/>
        <a:ext cx="1596672" cy="634943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879833" y="771003"/>
        <a:ext cx="1796256" cy="1164063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 Converter Service</a:t>
          </a:r>
          <a:endParaRPr lang="en-US" sz="1600" kern="1200" dirty="0"/>
        </a:p>
      </dsp:txBody>
      <dsp:txXfrm>
        <a:off x="5279001" y="1935066"/>
        <a:ext cx="1596672" cy="63494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Silk</a:t>
          </a:r>
          <a:endParaRPr lang="en-US" sz="1700" kern="1200" dirty="0"/>
        </a:p>
      </dsp:txBody>
      <dsp:txXfrm rot="5400000">
        <a:off x="-248106" y="244695"/>
        <a:ext cx="1597704" cy="1118393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5400000">
        <a:off x="2082453" y="-968614"/>
        <a:ext cx="1041042" cy="3017326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SPARL </a:t>
          </a:r>
          <a:r>
            <a:rPr lang="fr-FR" sz="1700" kern="1200" dirty="0" err="1" smtClean="0"/>
            <a:t>Endpoint</a:t>
          </a:r>
          <a:endParaRPr lang="en-US" sz="1700" kern="1200" dirty="0"/>
        </a:p>
      </dsp:txBody>
      <dsp:txXfrm rot="5400000">
        <a:off x="-248106" y="1648510"/>
        <a:ext cx="1597704" cy="1118393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5400000">
        <a:off x="2083720" y="435077"/>
        <a:ext cx="1038508" cy="2986062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err="1" smtClean="0"/>
            <a:t>Alignment</a:t>
          </a:r>
          <a:r>
            <a:rPr lang="fr-FR" sz="1700" kern="1200" dirty="0" smtClean="0"/>
            <a:t> File</a:t>
          </a:r>
          <a:endParaRPr lang="en-US" sz="1700" kern="1200" dirty="0"/>
        </a:p>
      </dsp:txBody>
      <dsp:txXfrm rot="5400000">
        <a:off x="-248106" y="3052325"/>
        <a:ext cx="1597704" cy="1118393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RDF file</a:t>
          </a:r>
          <a:endParaRPr lang="en-US" sz="1600" kern="1200" dirty="0"/>
        </a:p>
      </dsp:txBody>
      <dsp:txXfrm rot="5400000">
        <a:off x="2083720" y="1859242"/>
        <a:ext cx="1038508" cy="301986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1107495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1107495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1107495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1107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4/10/2015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549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48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154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2381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Rectagle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Bdtopo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basic for</a:t>
            </a:r>
            <a:r>
              <a:rPr lang="fr-FR" baseline="0" dirty="0" smtClean="0"/>
              <a:t> the topo </a:t>
            </a:r>
            <a:r>
              <a:rPr lang="fr-FR" baseline="0" dirty="0" err="1" smtClean="0"/>
              <a:t>ontology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Over the </a:t>
            </a:r>
            <a:r>
              <a:rPr lang="fr-FR" dirty="0" err="1" smtClean="0"/>
              <a:t>past</a:t>
            </a:r>
            <a:r>
              <a:rPr lang="fr-FR" dirty="0" smtClean="0"/>
              <a:t> few </a:t>
            </a:r>
            <a:r>
              <a:rPr lang="fr-FR" dirty="0" err="1" smtClean="0"/>
              <a:t>years</a:t>
            </a:r>
            <a:r>
              <a:rPr lang="fr-FR" dirty="0" smtClean="0"/>
              <a:t>, the </a:t>
            </a:r>
            <a:r>
              <a:rPr lang="fr-FR" dirty="0" err="1" smtClean="0"/>
              <a:t>domain</a:t>
            </a:r>
            <a:r>
              <a:rPr lang="fr-FR" dirty="0" smtClean="0"/>
              <a:t> of Open Data has </a:t>
            </a:r>
            <a:r>
              <a:rPr lang="fr-FR" dirty="0" err="1" smtClean="0"/>
              <a:t>received</a:t>
            </a:r>
            <a:r>
              <a:rPr lang="fr-FR" dirty="0" smtClean="0"/>
              <a:t> an </a:t>
            </a:r>
            <a:r>
              <a:rPr lang="fr-FR" dirty="0" err="1" smtClean="0"/>
              <a:t>increasing</a:t>
            </a:r>
            <a:r>
              <a:rPr lang="fr-FR" dirty="0" smtClean="0"/>
              <a:t> attention </a:t>
            </a:r>
            <a:r>
              <a:rPr lang="fr-FR" dirty="0" err="1" smtClean="0"/>
              <a:t>from</a:t>
            </a:r>
            <a:r>
              <a:rPr lang="fr-FR" dirty="0" smtClean="0"/>
              <a:t> public administrations.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benefits</a:t>
            </a:r>
            <a:r>
              <a:rPr lang="fr-FR" dirty="0" smtClean="0"/>
              <a:t> for </a:t>
            </a:r>
            <a:r>
              <a:rPr lang="fr-FR" dirty="0" err="1" smtClean="0"/>
              <a:t>citizens</a:t>
            </a:r>
            <a:r>
              <a:rPr lang="fr-FR" dirty="0" smtClean="0"/>
              <a:t> </a:t>
            </a:r>
            <a:r>
              <a:rPr lang="fr-FR" dirty="0" err="1" smtClean="0"/>
              <a:t>include</a:t>
            </a:r>
            <a:r>
              <a:rPr lang="fr-FR" dirty="0" smtClean="0"/>
              <a:t> more </a:t>
            </a:r>
            <a:r>
              <a:rPr lang="fr-FR" dirty="0" err="1" smtClean="0"/>
              <a:t>transparency</a:t>
            </a:r>
            <a:r>
              <a:rPr lang="fr-FR" dirty="0" smtClean="0"/>
              <a:t> in the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, 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governance</a:t>
            </a:r>
            <a:r>
              <a:rPr lang="fr-FR" dirty="0" smtClean="0"/>
              <a:t> and a </a:t>
            </a:r>
            <a:r>
              <a:rPr lang="fr-FR" dirty="0" err="1" smtClean="0"/>
              <a:t>virtuous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of a digital </a:t>
            </a:r>
            <a:r>
              <a:rPr lang="fr-FR" dirty="0" err="1" smtClean="0"/>
              <a:t>eco</a:t>
            </a:r>
            <a:r>
              <a:rPr lang="fr-FR" dirty="0" smtClean="0"/>
              <a:t>-system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-value </a:t>
            </a:r>
            <a:r>
              <a:rPr lang="fr-FR" dirty="0" err="1" smtClean="0"/>
              <a:t>apps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and </a:t>
            </a:r>
            <a:r>
              <a:rPr lang="fr-FR" dirty="0" err="1" smtClean="0"/>
              <a:t>analyzing</a:t>
            </a:r>
            <a:r>
              <a:rPr lang="fr-FR" dirty="0" smtClean="0"/>
              <a:t> open data. </a:t>
            </a:r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opening</a:t>
            </a:r>
            <a:r>
              <a:rPr lang="fr-FR" dirty="0" smtClean="0"/>
              <a:t> up and </a:t>
            </a:r>
            <a:r>
              <a:rPr lang="fr-FR" dirty="0" err="1" smtClean="0"/>
              <a:t>publishing</a:t>
            </a:r>
            <a:r>
              <a:rPr lang="fr-FR" dirty="0" smtClean="0"/>
              <a:t> data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enough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data value </a:t>
            </a:r>
            <a:r>
              <a:rPr lang="fr-FR" dirty="0" err="1" smtClean="0"/>
              <a:t>chain</a:t>
            </a:r>
            <a:r>
              <a:rPr lang="fr-FR" dirty="0" smtClean="0"/>
              <a:t> due to a </a:t>
            </a:r>
            <a:r>
              <a:rPr lang="fr-FR" dirty="0" err="1" smtClean="0"/>
              <a:t>number</a:t>
            </a:r>
            <a:r>
              <a:rPr lang="fr-FR" dirty="0" smtClean="0"/>
              <a:t> of challenges </a:t>
            </a:r>
            <a:r>
              <a:rPr lang="fr-FR" dirty="0" err="1" smtClean="0"/>
              <a:t>such</a:t>
            </a:r>
            <a:r>
              <a:rPr lang="fr-FR" dirty="0" smtClean="0"/>
              <a:t> as the </a:t>
            </a:r>
            <a:r>
              <a:rPr lang="fr-FR" dirty="0" err="1" smtClean="0"/>
              <a:t>heterogeneity</a:t>
            </a:r>
            <a:r>
              <a:rPr lang="fr-FR" dirty="0" smtClean="0"/>
              <a:t> of formats (XML, CSV, Excel, PDF, Shape Files), the </a:t>
            </a:r>
            <a:r>
              <a:rPr lang="fr-FR" dirty="0" err="1" smtClean="0"/>
              <a:t>variety</a:t>
            </a:r>
            <a:r>
              <a:rPr lang="fr-FR" dirty="0" smtClean="0"/>
              <a:t> of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(API, </a:t>
            </a:r>
            <a:r>
              <a:rPr lang="fr-FR" dirty="0" err="1" smtClean="0"/>
              <a:t>database</a:t>
            </a:r>
            <a:r>
              <a:rPr lang="fr-FR" dirty="0" smtClean="0"/>
              <a:t>, dump) and the </a:t>
            </a:r>
            <a:r>
              <a:rPr lang="fr-FR" dirty="0" err="1" smtClean="0"/>
              <a:t>lack</a:t>
            </a:r>
            <a:r>
              <a:rPr lang="fr-FR" dirty="0" smtClean="0"/>
              <a:t> of nomenclature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enable</a:t>
            </a:r>
            <a:r>
              <a:rPr lang="fr-FR" dirty="0" smtClean="0"/>
              <a:t> 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re-use</a:t>
            </a:r>
            <a:r>
              <a:rPr lang="fr-FR" dirty="0" smtClean="0"/>
              <a:t> and </a:t>
            </a:r>
            <a:r>
              <a:rPr lang="fr-FR" dirty="0" err="1" smtClean="0"/>
              <a:t>interconnect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. 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explore how </a:t>
            </a:r>
            <a:r>
              <a:rPr lang="fr-FR" dirty="0" err="1" smtClean="0"/>
              <a:t>semantic</a:t>
            </a:r>
            <a:r>
              <a:rPr lang="fr-FR" dirty="0" smtClean="0"/>
              <a:t> web technologies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tackle</a:t>
            </a:r>
            <a:r>
              <a:rPr lang="fr-FR" dirty="0" smtClean="0"/>
              <a:t> the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the </a:t>
            </a:r>
            <a:r>
              <a:rPr lang="fr-FR" dirty="0" err="1" smtClean="0"/>
              <a:t>integration</a:t>
            </a:r>
            <a:r>
              <a:rPr lang="fr-FR" dirty="0" smtClean="0"/>
              <a:t> and </a:t>
            </a:r>
            <a:r>
              <a:rPr lang="fr-FR" dirty="0" err="1" smtClean="0"/>
              <a:t>consumption</a:t>
            </a:r>
            <a:r>
              <a:rPr lang="fr-FR" dirty="0" smtClean="0"/>
              <a:t> of </a:t>
            </a:r>
            <a:r>
              <a:rPr lang="fr-FR" dirty="0" err="1" smtClean="0"/>
              <a:t>geo</a:t>
            </a:r>
            <a:r>
              <a:rPr lang="fr-FR" dirty="0" smtClean="0"/>
              <a:t>-spatial data.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773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065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9494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6421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626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3107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0553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7379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222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138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4401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3385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592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9499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9533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830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1869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455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0458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376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9279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006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73862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3839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29200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8051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17341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a,Ob</a:t>
            </a:r>
            <a:r>
              <a:rPr lang="es-ES" dirty="0" smtClean="0">
                <a:effectLst/>
              </a:rPr>
              <a:t> ⇒l2 p: </a:t>
            </a:r>
            <a:r>
              <a:rPr lang="es-ES" dirty="0" err="1" smtClean="0">
                <a:effectLst/>
              </a:rPr>
              <a:t>if</a:t>
            </a:r>
            <a:r>
              <a:rPr lang="es-ES" dirty="0" smtClean="0">
                <a:effectLst/>
              </a:rPr>
              <a:t> a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the</a:t>
            </a:r>
            <a:r>
              <a:rPr lang="es-ES" dirty="0" smtClean="0">
                <a:effectLst/>
              </a:rPr>
              <a:t> case and b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obligatory</a:t>
            </a:r>
            <a:r>
              <a:rPr lang="es-ES" dirty="0" smtClean="0">
                <a:effectLst/>
              </a:rPr>
              <a:t>, </a:t>
            </a:r>
            <a:r>
              <a:rPr lang="es-ES" dirty="0" err="1" smtClean="0">
                <a:effectLst/>
              </a:rPr>
              <a:t>then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Op</a:t>
            </a:r>
            <a:endParaRPr lang="es-ES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holds</a:t>
            </a:r>
            <a:r>
              <a:rPr lang="es-ES" dirty="0" smtClean="0">
                <a:effectLst/>
              </a:rPr>
              <a:t> in </a:t>
            </a:r>
            <a:r>
              <a:rPr lang="es-ES" dirty="0" err="1" smtClean="0">
                <a:effectLst/>
              </a:rPr>
              <a:t>license</a:t>
            </a:r>
            <a:r>
              <a:rPr lang="es-ES" dirty="0" smtClean="0">
                <a:effectLst/>
              </a:rPr>
              <a:t> l2.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7172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43551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512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Calibri" charset="0"/>
              </a:rPr>
              <a:t>Files </a:t>
            </a:r>
            <a:r>
              <a:rPr lang="fr-FR" dirty="0" err="1" smtClean="0">
                <a:latin typeface="Calibri" charset="0"/>
              </a:rPr>
              <a:t>available</a:t>
            </a:r>
            <a:r>
              <a:rPr lang="fr-FR" dirty="0" smtClean="0">
                <a:latin typeface="Calibri" charset="0"/>
              </a:rPr>
              <a:t> in SHP, </a:t>
            </a:r>
            <a:r>
              <a:rPr lang="fr-FR" dirty="0" err="1" smtClean="0">
                <a:latin typeface="Calibri" charset="0"/>
              </a:rPr>
              <a:t>pdf</a:t>
            </a:r>
            <a:r>
              <a:rPr lang="fr-FR" dirty="0" smtClean="0">
                <a:latin typeface="Calibri" charset="0"/>
              </a:rPr>
              <a:t> </a:t>
            </a:r>
          </a:p>
          <a:p>
            <a:r>
              <a:rPr lang="fr-FR" dirty="0" smtClean="0">
                <a:latin typeface="Calibri" charset="0"/>
              </a:rPr>
              <a:t>Information </a:t>
            </a:r>
            <a:r>
              <a:rPr lang="fr-FR" dirty="0" err="1" smtClean="0">
                <a:latin typeface="Calibri" charset="0"/>
              </a:rPr>
              <a:t>overlap</a:t>
            </a:r>
            <a:r>
              <a:rPr lang="fr-FR" dirty="0" smtClean="0">
                <a:latin typeface="Calibri" charset="0"/>
              </a:rPr>
              <a:t> in </a:t>
            </a:r>
            <a:r>
              <a:rPr lang="fr-FR" dirty="0" err="1" smtClean="0">
                <a:latin typeface="Calibri" charset="0"/>
              </a:rPr>
              <a:t>different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products</a:t>
            </a:r>
            <a:r>
              <a:rPr lang="fr-FR" dirty="0" smtClean="0">
                <a:latin typeface="Calibri" charset="0"/>
              </a:rPr>
              <a:t>, </a:t>
            </a:r>
            <a:r>
              <a:rPr lang="fr-FR" dirty="0" err="1" smtClean="0">
                <a:latin typeface="Calibri" charset="0"/>
              </a:rPr>
              <a:t>sometimes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referring</a:t>
            </a:r>
            <a:r>
              <a:rPr lang="fr-FR" dirty="0" smtClean="0">
                <a:latin typeface="Calibri" charset="0"/>
              </a:rPr>
              <a:t> to the </a:t>
            </a:r>
            <a:r>
              <a:rPr lang="fr-FR" dirty="0" err="1" smtClean="0">
                <a:latin typeface="Calibri" charset="0"/>
              </a:rPr>
              <a:t>same</a:t>
            </a:r>
            <a:r>
              <a:rPr lang="fr-FR" dirty="0" smtClean="0">
                <a:latin typeface="Calibri" charset="0"/>
              </a:rPr>
              <a:t> « real world »  concepts.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4759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29901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88279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51575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5260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Mrs.</a:t>
            </a:r>
            <a:r>
              <a:rPr lang="fr-FR" baseline="0" dirty="0" smtClean="0"/>
              <a:t> Globe and  Mr. Cube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35787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101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399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775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78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pp://www.eurecom.fr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hyperlink" Target="htpp://www.eurecom.fr/" TargetMode="Externa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‹#›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resources.esri.com/help/9.3/arcgisserver/apis/rest/pc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://twcc.free.fr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5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data.ordnancesurvey.co.uk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geovocab.org/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8.png"/><Relationship Id="rId4" Type="http://schemas.openxmlformats.org/officeDocument/2006/relationships/hyperlink" Target="http://data.ignf.fr/def/geometri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://data.ign.fr/id/ignf/crs/NTFLAMB2E" TargetMode="External"/><Relationship Id="rId5" Type="http://schemas.openxmlformats.org/officeDocument/2006/relationships/hyperlink" Target="http://data.ignf.fr/def/ingf" TargetMode="Externa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://rdf.insee.fr/sparql" TargetMode="External"/><Relationship Id="rId5" Type="http://schemas.openxmlformats.org/officeDocument/2006/relationships/hyperlink" Target="http://data.ign.fr/topo" TargetMode="External"/><Relationship Id="rId4" Type="http://schemas.openxmlformats.org/officeDocument/2006/relationships/hyperlink" Target="http://data.ign.fr/geofl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://bano.openstreetmap.fr/data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://www.eurecom.fr/~atemezin/work/frenchLOD.svg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://wiki.dbpedia.org/Dataset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opendatacommunities.org/id/county-council/hampshir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mmlab/AppsFor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hyperlink" Target="http://www.appsforeurope.eu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7.png"/><Relationship Id="rId4" Type="http://schemas.openxmlformats.org/officeDocument/2006/relationships/hyperlink" Target="http://semantics.eurecom.fr/datalift/GeoRDFviz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8.png"/><Relationship Id="rId4" Type="http://schemas.openxmlformats.org/officeDocument/2006/relationships/hyperlink" Target="http://e-culture.multimedian.nl/ns/interfac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lte-projects.umd.edu/Oliv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github.com/pyvandenbussche/sparqles/blob/master/endpoints.js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data.lirmm.fr/ontologies/char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://semantics.eurecom.fr/datalift/rdfViz/apps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8.png"/><Relationship Id="rId5" Type="http://schemas.openxmlformats.org/officeDocument/2006/relationships/image" Target="../media/image8.png"/><Relationship Id="rId4" Type="http://schemas.openxmlformats.org/officeDocument/2006/relationships/hyperlink" Target="http://lov.okfn.org/dataset/lov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lod-cloud.net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lod-cloud.net/versions/2014-08-3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://lod-cloud.net/state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7.xml"/><Relationship Id="rId5" Type="http://schemas.openxmlformats.org/officeDocument/2006/relationships/chart" Target="../charts/chart1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www.w3.org/2003/06/sw-vocab-status/n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www.eurecom.fr/~atemezin/licenseChecker/" TargetMode="External"/><Relationship Id="rId4" Type="http://schemas.openxmlformats.org/officeDocument/2006/relationships/image" Target="../media/image6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Relationship Id="rId5" Type="http://schemas.openxmlformats.org/officeDocument/2006/relationships/hyperlink" Target="http://purl.org/NET/rdflicense" TargetMode="Externa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mementoweb.org/guide/rfc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www.w3.org/TR/ld-bp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mailto:mll.sabatino@gmail.com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1.jpe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xmlns.com/foaf/0.1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://purl.org/dc/terms/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Geo-spatial and Government 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19161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18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xmlns="" val="28978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xmlns="" val="11287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4" y="908720"/>
            <a:ext cx="9406209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Little semantics, not formalized (implicit hierarchy)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SKOS </a:t>
            </a:r>
            <a:r>
              <a:rPr lang="en-US" dirty="0">
                <a:latin typeface="Eurostile LT Std" charset="0"/>
              </a:rPr>
              <a:t>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 smtClean="0">
                <a:latin typeface="Courier New" charset="0"/>
                <a:cs typeface="Courier New" charset="0"/>
              </a:rPr>
              <a:t>skos:conceptScheme</a:t>
            </a:r>
            <a:r>
              <a:rPr lang="en-US" dirty="0" smtClean="0">
                <a:latin typeface="Courier New" charset="0"/>
                <a:cs typeface="Courier New" charset="0"/>
              </a:rPr>
              <a:t>, </a:t>
            </a:r>
            <a:r>
              <a:rPr lang="en-US" dirty="0" smtClean="0">
                <a:latin typeface="Eurostile LT Std" charset="0"/>
              </a:rPr>
              <a:t>codes </a:t>
            </a:r>
            <a:r>
              <a:rPr lang="en-US" dirty="0">
                <a:latin typeface="Eurostile LT Std" charset="0"/>
              </a:rPr>
              <a:t>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Domain </a:t>
            </a:r>
            <a:r>
              <a:rPr lang="en-US" dirty="0">
                <a:latin typeface="Eurostile LT Std" charset="0"/>
              </a:rPr>
              <a:t>specific ontologies (</a:t>
            </a:r>
            <a:r>
              <a:rPr lang="en-US" dirty="0">
                <a:latin typeface="Eurostile LT Std" charset="0"/>
                <a:hlinkClick r:id="rId4"/>
              </a:rPr>
              <a:t>OrdS</a:t>
            </a:r>
            <a:r>
              <a:rPr lang="en-US" dirty="0">
                <a:latin typeface="Eurostile LT Std" charset="0"/>
              </a:rPr>
              <a:t>, </a:t>
            </a:r>
            <a:r>
              <a:rPr lang="en-US" dirty="0" err="1">
                <a:latin typeface="Eurostile LT Std" charset="0"/>
              </a:rPr>
              <a:t>GeoLD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subdomain ontologies (transport, </a:t>
            </a:r>
          </a:p>
          <a:p>
            <a:pPr marL="457200" lvl="1" indent="0">
              <a:buClr>
                <a:srgbClr val="195711"/>
              </a:buClr>
              <a:buNone/>
            </a:pPr>
            <a:r>
              <a:rPr lang="en-US" dirty="0">
                <a:latin typeface="Eurostile LT Std" charset="0"/>
              </a:rPr>
              <a:t>hydrography, etc.) </a:t>
            </a: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Data driven ontologies (LGD, </a:t>
            </a:r>
            <a:r>
              <a:rPr lang="en-US" sz="2700" dirty="0" err="1">
                <a:latin typeface="Eurostile LT Std" charset="0"/>
              </a:rPr>
              <a:t>GeOnto</a:t>
            </a:r>
            <a:r>
              <a:rPr lang="en-US" sz="27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Many </a:t>
            </a:r>
            <a:r>
              <a:rPr lang="en-US" dirty="0" smtClean="0">
                <a:latin typeface="Eurostile LT Std" charset="0"/>
              </a:rPr>
              <a:t>classes</a:t>
            </a:r>
            <a:endParaRPr lang="en-US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42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853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3917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69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xmlns="" val="1271473444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97564793"/>
              </p:ext>
            </p:extLst>
          </p:nvPr>
        </p:nvGraphicFramePr>
        <p:xfrm>
          <a:off x="250825" y="980729"/>
          <a:ext cx="4393183" cy="357665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272605"/>
                <a:gridCol w="1656184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237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153 (64.65%)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GeoNames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 (41.06%)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 (32.54%)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 (17.57%)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 (13.76%)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359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 (12.81%)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DBpedia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 (11.48%)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30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xmlns="" val="237193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openSpai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882877">
            <a:off x="3431186" y="3876437"/>
            <a:ext cx="3333750" cy="1905000"/>
          </a:xfrm>
          <a:prstGeom prst="rect">
            <a:avLst/>
          </a:prstGeom>
        </p:spPr>
      </p:pic>
      <p:pic>
        <p:nvPicPr>
          <p:cNvPr id="2" name="Imagen 1" descr="uk-opendat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267792">
            <a:off x="5335346" y="1908546"/>
            <a:ext cx="5136728" cy="3325939"/>
          </a:xfrm>
          <a:prstGeom prst="rect">
            <a:avLst/>
          </a:prstGeom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528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Open Government Data benefits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Transparency in decision making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Better governance or e-governance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Eco-system of added value application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Barriers and challenges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Heterogeneity </a:t>
            </a:r>
            <a:r>
              <a:rPr lang="en-US" dirty="0" smtClean="0"/>
              <a:t>of data formats </a:t>
            </a:r>
            <a:endParaRPr lang="en-US" dirty="0" smtClean="0">
              <a:solidFill>
                <a:srgbClr val="FF6600"/>
              </a:solidFill>
            </a:endParaRP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Variety of access method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Lack of nomenclature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Thesis Context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11560" y="5219084"/>
            <a:ext cx="8320478" cy="12003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In this thesis we explore how Semantic Web technologies can be used for better integration and consumption of geo-spatial data.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465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0761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xmlns="" val="376679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RDF</a:t>
            </a:r>
            <a:endParaRPr lang="en-US" cap="none" dirty="0" smtClean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416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9967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52138738"/>
              </p:ext>
            </p:extLst>
          </p:nvPr>
        </p:nvGraphicFramePr>
        <p:xfrm>
          <a:off x="1772542" y="1052736"/>
          <a:ext cx="7119321" cy="3046384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647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789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xmlns="" val="31783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81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xmlns="" val="22872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3170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308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xmlns="" val="29344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11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xmlns="" val="326893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xmlns="" val="389855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11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390940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28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xmlns="" val="21354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err="1" smtClean="0"/>
              <a:t>geo:vocab</a:t>
            </a:r>
            <a:r>
              <a:rPr lang="en-US" dirty="0" smtClean="0"/>
              <a:t>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94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 cstate="print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133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78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Condition </a:t>
            </a:r>
            <a:r>
              <a:rPr lang="en-US" sz="2600" dirty="0" smtClean="0"/>
              <a:t>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31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xmlns="" val="10112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xmlns="" val="37535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xmlns="" val="13888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80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148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xmlns="" val="405891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66" b="8083"/>
          <a:stretch/>
        </p:blipFill>
        <p:spPr bwMode="auto">
          <a:xfrm>
            <a:off x="5426504" y="3346324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Nutshell: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  <a:hlinkClick r:id="rId4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  <a:hlinkClick r:id="rId4"/>
              </a:rPr>
              <a:t>://lov.okfn.org/dataset/lov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  <a:hlinkClick r:id="rId4"/>
              </a:rPr>
              <a:t>/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endParaRPr lang="en-GB" sz="2800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908720"/>
            <a:ext cx="5593053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90585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00352" y="2024289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sp>
        <p:nvSpPr>
          <p:cNvPr id="22" name="Rectangle 19"/>
          <p:cNvSpPr/>
          <p:nvPr/>
        </p:nvSpPr>
        <p:spPr>
          <a:xfrm rot="20228038">
            <a:off x="293201" y="463517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3526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275805">
            <a:off x="362902" y="1669915"/>
            <a:ext cx="4169824" cy="4832705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58489" y="692696"/>
            <a:ext cx="8823368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600" dirty="0" smtClean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428634" y="2349698"/>
            <a:ext cx="4753223" cy="450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owl:,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</a:t>
            </a:r>
            <a:endParaRPr lang="en-US" dirty="0" smtClean="0">
              <a:solidFill>
                <a:srgbClr val="F78903"/>
              </a:solidFill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xmlns="" val="42719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69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xmlns="" val="185528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xmlns="" val="217190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9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22254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xmlns="" val="3631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41" y="2493688"/>
            <a:ext cx="4465191" cy="287952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logic [1]  </a:t>
            </a:r>
            <a:r>
              <a:rPr lang="en-US" sz="2000" dirty="0" smtClean="0"/>
              <a:t>to compute compatibility using RDF representation of licenses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1700" y="2276872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904290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b="1" dirty="0" smtClean="0"/>
              <a:t>Reasoning </a:t>
            </a:r>
            <a:r>
              <a:rPr lang="en-US" sz="2600" b="1" dirty="0"/>
              <a:t>on Licenses for checking compatibilities between vocabularies and datasets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152" y="56612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6699" y="5654273"/>
            <a:ext cx="8912538" cy="67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78903"/>
              </a:buClr>
              <a:buNone/>
              <a:defRPr/>
            </a:pPr>
            <a:r>
              <a:rPr lang="en-US" sz="1400" dirty="0" smtClean="0">
                <a:solidFill>
                  <a:srgbClr val="FDA439"/>
                </a:solidFill>
              </a:rPr>
              <a:t>[1] </a:t>
            </a:r>
            <a:r>
              <a:rPr lang="en-US" sz="1400" dirty="0" err="1" smtClean="0"/>
              <a:t>Governatori</a:t>
            </a:r>
            <a:r>
              <a:rPr lang="en-US" sz="1400" dirty="0"/>
              <a:t>, Guido, et al. </a:t>
            </a:r>
            <a:r>
              <a:rPr lang="en-US" sz="1400" i="1" dirty="0"/>
              <a:t>"One License to Compose Them All.</a:t>
            </a:r>
            <a:r>
              <a:rPr lang="en-US" sz="1400" dirty="0"/>
              <a:t>" The Semantic Web–ISWC 2013. Springer Berlin Heidelberg, 2013. 151-166.</a:t>
            </a:r>
            <a:endParaRPr lang="en-US" sz="1600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21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xmlns="" val="320708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33509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xmlns="" val="25789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xmlns="" val="11492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xmlns="" val="29257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xmlns="" val="210989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xmlns="" val="31822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xmlns="" val="14039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xmlns="" val="121533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xmlns="" val="7322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13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3161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1861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Features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smtClean="0"/>
              <a:t>Geometry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xmlns="" val="6288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68993</TotalTime>
  <Words>5175</Words>
  <Application>Microsoft Office PowerPoint</Application>
  <PresentationFormat>On-screen Show (4:3)</PresentationFormat>
  <Paragraphs>941</Paragraphs>
  <Slides>65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and Government Data on the Semantic Web</vt:lpstr>
      <vt:lpstr>Thesis Context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Developing Web Applications: from specific to generic approach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Nutshell: http://lov.okfn.org/dataset/lov/ </vt:lpstr>
      <vt:lpstr>      Focus on vocabularies: Disambiguating Vocabulary Prefixes</vt:lpstr>
      <vt:lpstr>LOV vs PREFIX.CC-Alignment Findings </vt:lpstr>
      <vt:lpstr>Vocabulary Search and Ranking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  <vt:lpstr>Ranking Algorithm</vt:lpstr>
    </vt:vector>
  </TitlesOfParts>
  <Company>EURECOM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troncy</cp:lastModifiedBy>
  <cp:revision>877</cp:revision>
  <cp:lastPrinted>2012-03-20T09:35:21Z</cp:lastPrinted>
  <dcterms:created xsi:type="dcterms:W3CDTF">2011-10-20T08:47:25Z</dcterms:created>
  <dcterms:modified xsi:type="dcterms:W3CDTF">2015-04-10T07:24:06Z</dcterms:modified>
  <cp:category>Linked Data;IGN;geodata</cp:category>
</cp:coreProperties>
</file>